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0"/>
  </p:notesMasterIdLst>
  <p:handoutMasterIdLst>
    <p:handoutMasterId r:id="rId31"/>
  </p:handoutMasterIdLst>
  <p:sldIdLst>
    <p:sldId id="603" r:id="rId5"/>
    <p:sldId id="2618" r:id="rId6"/>
    <p:sldId id="2147483567" r:id="rId7"/>
    <p:sldId id="2147483568" r:id="rId8"/>
    <p:sldId id="2147483483" r:id="rId9"/>
    <p:sldId id="2500" r:id="rId10"/>
    <p:sldId id="2147483547" r:id="rId11"/>
    <p:sldId id="2147483559" r:id="rId12"/>
    <p:sldId id="2147483543" r:id="rId13"/>
    <p:sldId id="2147483549" r:id="rId14"/>
    <p:sldId id="2147483560" r:id="rId15"/>
    <p:sldId id="2147483551" r:id="rId16"/>
    <p:sldId id="2147483561" r:id="rId17"/>
    <p:sldId id="2147483563" r:id="rId18"/>
    <p:sldId id="2147483564" r:id="rId19"/>
    <p:sldId id="2147483565" r:id="rId20"/>
    <p:sldId id="2147483554" r:id="rId21"/>
    <p:sldId id="2147483556" r:id="rId22"/>
    <p:sldId id="2147483557" r:id="rId23"/>
    <p:sldId id="2147483566" r:id="rId24"/>
    <p:sldId id="2516" r:id="rId25"/>
    <p:sldId id="2147483546" r:id="rId26"/>
    <p:sldId id="2147483562" r:id="rId27"/>
    <p:sldId id="582" r:id="rId28"/>
    <p:sldId id="2419" r:id="rId2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 autoAdjust="0"/>
    <p:restoredTop sz="96419" autoAdjust="0"/>
  </p:normalViewPr>
  <p:slideViewPr>
    <p:cSldViewPr snapToGrid="0" snapToObjects="1">
      <p:cViewPr varScale="1">
        <p:scale>
          <a:sx n="120" d="100"/>
          <a:sy n="120" d="100"/>
        </p:scale>
        <p:origin x="184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67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928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Infrasys-AI/AIInfra" TargetMode="External"/><Relationship Id="rId5" Type="http://schemas.openxmlformats.org/officeDocument/2006/relationships/hyperlink" Target="https://www.dell.com/zh-hk/shop/dell-xe8640-laac-%E6%A8%A1%E5%9D%97/apd/412-bbhs/wi-fi-%E5%92%8C%E7%B6%B2%E8%B7%AF%E5%8A%9F%E8%83%BD" TargetMode="External"/><Relationship Id="rId4" Type="http://schemas.openxmlformats.org/officeDocument/2006/relationships/hyperlink" Target="https://www.ctyun.cn/developer/article/40119753332333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023E3B-0ED4-7882-BB29-F08865C6C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2393879" y="2749693"/>
            <a:ext cx="7530957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服务器风冷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实践 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&amp;</a:t>
            </a:r>
            <a:r>
              <a:rPr lang="zh-CN" altLang="en-US" sz="960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思考</a:t>
            </a:r>
            <a:endParaRPr lang="zh-CN" altLang="en-US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CB17A5F2-E723-5713-5303-00FAD0EA3A51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EB5E49-47C7-170A-BFFB-D615CDE970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服务器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风冷实践</a:t>
            </a:r>
          </a:p>
        </p:txBody>
      </p:sp>
    </p:spTree>
    <p:extLst>
      <p:ext uri="{BB962C8B-B14F-4D97-AF65-F5344CB8AC3E}">
        <p14:creationId xmlns:p14="http://schemas.microsoft.com/office/powerpoint/2010/main" val="250399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场景负载分析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设计目标：</a:t>
            </a:r>
            <a:r>
              <a:rPr lang="zh-CN" altLang="en-US" dirty="0"/>
              <a:t>分级能效管理，达成系统级最优</a:t>
            </a:r>
          </a:p>
          <a:p>
            <a:r>
              <a:rPr lang="zh-CN" altLang="en-US" b="1" dirty="0"/>
              <a:t>﻿﻿系统能效：</a:t>
            </a:r>
            <a:r>
              <a:rPr lang="zh-CN" altLang="en-US" dirty="0"/>
              <a:t>场景化能效最优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业务负载场景：</a:t>
            </a:r>
            <a:r>
              <a:rPr lang="zh-CN" altLang="en-US" dirty="0"/>
              <a:t>基于实际业务建模进行能效寻优（包括散热效率提升，系统风道优化，动态 </a:t>
            </a:r>
            <a:r>
              <a:rPr lang="en" altLang="zh-CN" dirty="0"/>
              <a:t>CPU</a:t>
            </a:r>
            <a:r>
              <a:rPr lang="zh-CN" altLang="en-US" dirty="0"/>
              <a:t> 节温，风扇调节），实现典型场景智能化节能</a:t>
            </a:r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低负载场景：</a:t>
            </a:r>
            <a:r>
              <a:rPr lang="zh-CN" altLang="en-US" dirty="0"/>
              <a:t>通过动态休眠、动态调频</a:t>
            </a:r>
            <a:r>
              <a:rPr lang="en-US" altLang="zh-CN" dirty="0"/>
              <a:t>/</a:t>
            </a:r>
            <a:r>
              <a:rPr lang="zh-CN" altLang="en-US" dirty="0"/>
              <a:t>调压、降</a:t>
            </a:r>
            <a:r>
              <a:rPr lang="en" altLang="zh-CN" dirty="0"/>
              <a:t>Lane</a:t>
            </a:r>
            <a:r>
              <a:rPr lang="zh-CN" altLang="en-US" dirty="0"/>
              <a:t>降速、动态关断等技术，达成零负载低功耗（</a:t>
            </a:r>
            <a:r>
              <a:rPr lang="en-US" altLang="zh-CN" dirty="0"/>
              <a:t>&lt;5%</a:t>
            </a:r>
            <a:r>
              <a:rPr lang="zh-CN" altLang="en-US" dirty="0"/>
              <a:t>）；</a:t>
            </a:r>
          </a:p>
        </p:txBody>
      </p:sp>
    </p:spTree>
    <p:extLst>
      <p:ext uri="{BB962C8B-B14F-4D97-AF65-F5344CB8AC3E}">
        <p14:creationId xmlns:p14="http://schemas.microsoft.com/office/powerpoint/2010/main" val="115923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场景负载能效管理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低负载场景</a:t>
            </a:r>
            <a:r>
              <a:rPr lang="en-US" altLang="zh-CN" b="1" dirty="0">
                <a:solidFill>
                  <a:srgbClr val="C00000"/>
                </a:solidFill>
              </a:rPr>
              <a:t>\</a:t>
            </a:r>
            <a:r>
              <a:rPr lang="zh-CN" altLang="en-US" b="1" dirty="0">
                <a:solidFill>
                  <a:srgbClr val="C00000"/>
                </a:solidFill>
              </a:rPr>
              <a:t>业务负载场景：</a:t>
            </a:r>
            <a:r>
              <a:rPr lang="zh-CN" altLang="en-US" dirty="0"/>
              <a:t>业务、管理、硬件多级联动进行能效管理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697949-18FC-AC85-B228-F376CB8E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91" y="2236393"/>
            <a:ext cx="9735979" cy="39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277AB1D-A6A0-97A1-6F30-A61B0BE7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系统级风道优化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24D4E9-13BB-6522-7DE9-F3D3AF01F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sz="1800" b="1" dirty="0">
                <a:solidFill>
                  <a:srgbClr val="C00000"/>
                </a:solidFill>
              </a:rPr>
              <a:t>系统级优化：</a:t>
            </a:r>
            <a:r>
              <a:rPr lang="zh-CN" altLang="en-US" sz="1800" dirty="0"/>
              <a:t>增加开孔率、风道优化</a:t>
            </a:r>
            <a:r>
              <a:rPr lang="en-US" altLang="zh-CN" sz="1800" dirty="0"/>
              <a:t>/</a:t>
            </a:r>
            <a:r>
              <a:rPr lang="zh-CN" altLang="en-US" sz="1800" dirty="0"/>
              <a:t>管理等风阻设计，多段式优化设计，</a:t>
            </a:r>
            <a:r>
              <a:rPr lang="en-US" altLang="zh-CN" sz="1800" dirty="0"/>
              <a:t>2/4</a:t>
            </a:r>
            <a:r>
              <a:rPr lang="en" altLang="zh-CN" sz="1800" dirty="0"/>
              <a:t>U</a:t>
            </a:r>
            <a:r>
              <a:rPr lang="zh-CN" altLang="en-US" sz="1800" dirty="0"/>
              <a:t> 整机 </a:t>
            </a:r>
            <a:r>
              <a:rPr lang="en-US" altLang="zh-CN" sz="1800" dirty="0"/>
              <a:t>XXXX</a:t>
            </a:r>
            <a:r>
              <a:rPr lang="en" altLang="zh-CN" sz="1800" dirty="0"/>
              <a:t>W</a:t>
            </a:r>
            <a:r>
              <a:rPr lang="zh-CN" altLang="en-US" sz="1800" dirty="0"/>
              <a:t> 散热。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提升峰值性能：</a:t>
            </a:r>
            <a:r>
              <a:rPr lang="zh-CN" altLang="en-US" sz="1800" dirty="0"/>
              <a:t>通过风道</a:t>
            </a:r>
            <a:r>
              <a:rPr lang="en-US" altLang="zh-CN" sz="1800" dirty="0"/>
              <a:t>/</a:t>
            </a:r>
            <a:r>
              <a:rPr lang="zh-CN" altLang="en-US" sz="1800" dirty="0"/>
              <a:t>风量优化，修改散热器</a:t>
            </a:r>
            <a:r>
              <a:rPr lang="en-US" altLang="zh-CN" sz="1800" dirty="0"/>
              <a:t>/</a:t>
            </a:r>
            <a:r>
              <a:rPr lang="zh-CN" altLang="en-US" sz="1800" dirty="0"/>
              <a:t>换热器，热从芯片带到系统，支持 </a:t>
            </a:r>
            <a:r>
              <a:rPr lang="en" altLang="zh-CN" sz="1800" dirty="0"/>
              <a:t>CPU</a:t>
            </a:r>
            <a:r>
              <a:rPr lang="en-US" altLang="zh-CN" sz="1800" dirty="0"/>
              <a:t>/NPU/GPU</a:t>
            </a:r>
            <a:r>
              <a:rPr lang="zh-CN" altLang="en-US" sz="1800" dirty="0"/>
              <a:t> 算力释放</a:t>
            </a:r>
          </a:p>
        </p:txBody>
      </p:sp>
      <p:pic>
        <p:nvPicPr>
          <p:cNvPr id="2" name="Picture 2" descr="B8046G73AE12HR">
            <a:extLst>
              <a:ext uri="{FF2B5EF4-FFF2-40B4-BE49-F238E27FC236}">
                <a16:creationId xmlns:a16="http://schemas.microsoft.com/office/drawing/2014/main" id="{A22873B2-3D9F-ED27-D98D-29459DE86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2825308" y="2477632"/>
            <a:ext cx="6034914" cy="370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6F6221-648B-E179-B6AE-1A75520C695F}"/>
              </a:ext>
            </a:extLst>
          </p:cNvPr>
          <p:cNvSpPr/>
          <p:nvPr/>
        </p:nvSpPr>
        <p:spPr>
          <a:xfrm>
            <a:off x="3090043" y="2616448"/>
            <a:ext cx="1618593" cy="3423498"/>
          </a:xfrm>
          <a:prstGeom prst="rect">
            <a:avLst/>
          </a:prstGeom>
          <a:solidFill>
            <a:srgbClr val="66BA3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2FAF3-FA4C-5F86-98AC-56B70A47EA34}"/>
              </a:ext>
            </a:extLst>
          </p:cNvPr>
          <p:cNvSpPr/>
          <p:nvPr/>
        </p:nvSpPr>
        <p:spPr>
          <a:xfrm>
            <a:off x="7390905" y="2616448"/>
            <a:ext cx="1337937" cy="3423498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6BC535-9AB4-354E-09AA-10D68FE61717}"/>
              </a:ext>
            </a:extLst>
          </p:cNvPr>
          <p:cNvSpPr txBox="1"/>
          <p:nvPr/>
        </p:nvSpPr>
        <p:spPr>
          <a:xfrm>
            <a:off x="3166243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前</a:t>
            </a:r>
            <a:r>
              <a:rPr kumimoji="1" lang="en-US" altLang="zh-CN" dirty="0">
                <a:solidFill>
                  <a:srgbClr val="374153"/>
                </a:solidFill>
                <a:latin typeface="Lexend" pitchFamily="2" charset="0"/>
              </a:rPr>
              <a:t> IO </a:t>
            </a:r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E109E3-E08C-B19E-BC5B-EF1EDEE8851F}"/>
              </a:ext>
            </a:extLst>
          </p:cNvPr>
          <p:cNvSpPr txBox="1"/>
          <p:nvPr/>
        </p:nvSpPr>
        <p:spPr>
          <a:xfrm>
            <a:off x="7394028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后</a:t>
            </a:r>
            <a:r>
              <a:rPr kumimoji="1" lang="en-US" altLang="zh-CN" dirty="0">
                <a:solidFill>
                  <a:srgbClr val="374153"/>
                </a:solidFill>
                <a:latin typeface="Lexend" pitchFamily="2" charset="0"/>
              </a:rPr>
              <a:t> IO </a:t>
            </a:r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85F4D4-CB57-91C1-2468-2511009332F1}"/>
              </a:ext>
            </a:extLst>
          </p:cNvPr>
          <p:cNvSpPr txBox="1"/>
          <p:nvPr/>
        </p:nvSpPr>
        <p:spPr>
          <a:xfrm>
            <a:off x="4908827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计算区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59D62E-36E9-5057-F7CB-8F0D701466C6}"/>
              </a:ext>
            </a:extLst>
          </p:cNvPr>
          <p:cNvSpPr txBox="1"/>
          <p:nvPr/>
        </p:nvSpPr>
        <p:spPr>
          <a:xfrm>
            <a:off x="6212357" y="6101704"/>
            <a:ext cx="14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374153"/>
                </a:solidFill>
                <a:latin typeface="Lexend" pitchFamily="2" charset="0"/>
              </a:rPr>
              <a:t>风扇区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F893D2-F37C-81B9-1BEC-CA37AA3117E6}"/>
              </a:ext>
            </a:extLst>
          </p:cNvPr>
          <p:cNvSpPr/>
          <p:nvPr/>
        </p:nvSpPr>
        <p:spPr>
          <a:xfrm>
            <a:off x="6505407" y="2616448"/>
            <a:ext cx="809298" cy="3423498"/>
          </a:xfrm>
          <a:prstGeom prst="rect">
            <a:avLst/>
          </a:prstGeom>
          <a:solidFill>
            <a:srgbClr val="C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5AD49A-88CA-D12A-A9A9-D38ED5A174C7}"/>
              </a:ext>
            </a:extLst>
          </p:cNvPr>
          <p:cNvSpPr/>
          <p:nvPr/>
        </p:nvSpPr>
        <p:spPr>
          <a:xfrm>
            <a:off x="4879356" y="2616448"/>
            <a:ext cx="1520946" cy="3423498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6A8827DE-7E1A-B877-75C2-7D581FBBD2C5}"/>
              </a:ext>
            </a:extLst>
          </p:cNvPr>
          <p:cNvSpPr/>
          <p:nvPr/>
        </p:nvSpPr>
        <p:spPr>
          <a:xfrm>
            <a:off x="2270236" y="3341191"/>
            <a:ext cx="7407163" cy="610092"/>
          </a:xfrm>
          <a:prstGeom prst="rightArrow">
            <a:avLst>
              <a:gd name="adj1" fmla="val 50000"/>
              <a:gd name="adj2" fmla="val 9134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CA5916AB-FAF9-13F9-43E5-FCB005631805}"/>
              </a:ext>
            </a:extLst>
          </p:cNvPr>
          <p:cNvSpPr/>
          <p:nvPr/>
        </p:nvSpPr>
        <p:spPr>
          <a:xfrm>
            <a:off x="2270236" y="4765165"/>
            <a:ext cx="7407163" cy="610092"/>
          </a:xfrm>
          <a:prstGeom prst="rightArrow">
            <a:avLst>
              <a:gd name="adj1" fmla="val 50000"/>
              <a:gd name="adj2" fmla="val 91346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C45E211-5943-FAB6-9366-283A92E59F25}"/>
              </a:ext>
            </a:extLst>
          </p:cNvPr>
          <p:cNvCxnSpPr/>
          <p:nvPr/>
        </p:nvCxnSpPr>
        <p:spPr>
          <a:xfrm>
            <a:off x="4751172" y="2407228"/>
            <a:ext cx="0" cy="38419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9D9266F-E351-47B4-6886-AF6826BFDF76}"/>
              </a:ext>
            </a:extLst>
          </p:cNvPr>
          <p:cNvCxnSpPr/>
          <p:nvPr/>
        </p:nvCxnSpPr>
        <p:spPr>
          <a:xfrm>
            <a:off x="6452855" y="2407228"/>
            <a:ext cx="0" cy="38419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0DBB24FD-E8A0-948E-3A54-3276FC945E0C}"/>
              </a:ext>
            </a:extLst>
          </p:cNvPr>
          <p:cNvCxnSpPr/>
          <p:nvPr/>
        </p:nvCxnSpPr>
        <p:spPr>
          <a:xfrm>
            <a:off x="7385153" y="2407228"/>
            <a:ext cx="0" cy="38419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35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0C1AE-459A-B506-D16E-9E3CF9F5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背板架构优化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1DF0BE-A5A7-79E4-CA5F-7CD2DDF99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挑战：</a:t>
            </a:r>
            <a:endParaRPr lang="en-US" altLang="zh-CN" b="1" dirty="0"/>
          </a:p>
          <a:p>
            <a:pPr lvl="1"/>
            <a:r>
              <a:rPr lang="en" altLang="zh-CN" dirty="0"/>
              <a:t>CPU/</a:t>
            </a:r>
            <a:r>
              <a:rPr lang="en-US" altLang="zh-CN" dirty="0"/>
              <a:t>MEM/</a:t>
            </a:r>
            <a:r>
              <a:rPr lang="en" altLang="zh-CN" dirty="0"/>
              <a:t>SSD/DPU</a:t>
            </a:r>
            <a:r>
              <a:rPr lang="en-US" altLang="zh-CN" dirty="0"/>
              <a:t>/GPU</a:t>
            </a:r>
            <a:r>
              <a:rPr lang="zh-CN" altLang="en-US" dirty="0"/>
              <a:t> 往大功耗演进；</a:t>
            </a:r>
            <a:endParaRPr lang="en-US" altLang="zh-CN" dirty="0"/>
          </a:p>
          <a:p>
            <a:pPr lvl="1"/>
            <a:r>
              <a:rPr lang="zh-CN" altLang="en-US" dirty="0"/>
              <a:t>传统背板架构无法提供足够风量支撑大功耗散热；</a:t>
            </a:r>
            <a:endParaRPr lang="en-US" altLang="zh-CN" dirty="0"/>
          </a:p>
          <a:p>
            <a:pPr lvl="1"/>
            <a:r>
              <a:rPr lang="zh-CN" altLang="en-US" dirty="0"/>
              <a:t>系统功耗大量浪费在散热上，散热效率低，工艺受限；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b="1" dirty="0"/>
              <a:t>策略：</a:t>
            </a:r>
            <a:r>
              <a:rPr lang="zh-CN" altLang="en-US" dirty="0">
                <a:solidFill>
                  <a:srgbClr val="C00000"/>
                </a:solidFill>
              </a:rPr>
              <a:t>重构背板优化系统风量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风道，使风进得来出得去，提升系统散热能力和能效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后置盘入风口温度高散热差，导致系统风扇高转速，系统功耗增加，入风口修改</a:t>
            </a:r>
          </a:p>
          <a:p>
            <a:pPr lvl="1"/>
            <a:r>
              <a:rPr lang="zh-CN" altLang="en-US" dirty="0"/>
              <a:t>后置背板竖直背板</a:t>
            </a:r>
            <a:r>
              <a:rPr lang="en-US" altLang="zh-CN" dirty="0"/>
              <a:t>-&gt;</a:t>
            </a:r>
            <a:r>
              <a:rPr lang="zh-CN" altLang="en-US" dirty="0"/>
              <a:t>水平背板，最大化开孔率，提升等效开孔率，开孔率 </a:t>
            </a:r>
            <a:r>
              <a:rPr lang="en-US" altLang="zh-CN" dirty="0"/>
              <a:t>XX%</a:t>
            </a:r>
            <a:r>
              <a:rPr lang="zh-CN" altLang="en-US" dirty="0"/>
              <a:t>＋</a:t>
            </a:r>
          </a:p>
          <a:p>
            <a:pPr lvl="1"/>
            <a:r>
              <a:rPr lang="zh-CN" altLang="en-US" dirty="0"/>
              <a:t>风扇功耗降 </a:t>
            </a:r>
            <a:r>
              <a:rPr lang="en-US" altLang="zh-CN" dirty="0"/>
              <a:t>XX</a:t>
            </a:r>
            <a:r>
              <a:rPr lang="en" altLang="zh-CN" dirty="0"/>
              <a:t>W</a:t>
            </a:r>
            <a:r>
              <a:rPr lang="zh-CN" altLang="en" dirty="0"/>
              <a:t>，</a:t>
            </a:r>
            <a:r>
              <a:rPr lang="zh-CN" altLang="en-US" dirty="0"/>
              <a:t>盘散热能力由 </a:t>
            </a:r>
            <a:r>
              <a:rPr lang="en-US" altLang="zh-CN" dirty="0"/>
              <a:t>XX</a:t>
            </a:r>
            <a:r>
              <a:rPr lang="en" altLang="zh-CN" dirty="0"/>
              <a:t>W-&gt;XXW</a:t>
            </a:r>
            <a:r>
              <a:rPr lang="zh-CN" altLang="en" dirty="0"/>
              <a:t>，</a:t>
            </a:r>
            <a:r>
              <a:rPr lang="zh-CN" altLang="en-US" dirty="0"/>
              <a:t>噪声降低 </a:t>
            </a:r>
            <a:r>
              <a:rPr lang="en-US" altLang="zh-CN" dirty="0"/>
              <a:t>X.X</a:t>
            </a:r>
            <a:r>
              <a:rPr lang="zh-CN" altLang="en-US" dirty="0"/>
              <a:t> </a:t>
            </a:r>
            <a:r>
              <a:rPr lang="en" altLang="zh-CN" dirty="0"/>
              <a:t>dBA</a:t>
            </a:r>
            <a:r>
              <a:rPr lang="zh-CN" altLang="en-US" dirty="0"/>
              <a:t>，系统散热能力提升 </a:t>
            </a:r>
            <a:r>
              <a:rPr lang="en-US" altLang="zh-CN" dirty="0"/>
              <a:t>XX%</a:t>
            </a:r>
            <a:endParaRPr lang="zh-CN" altLang="e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25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50C1AE-459A-B506-D16E-9E3CF9F5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背板架构优化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1DF0BE-A5A7-79E4-CA5F-7CD2DDF99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策略：</a:t>
            </a:r>
            <a:r>
              <a:rPr lang="zh-CN" altLang="en-US" dirty="0">
                <a:solidFill>
                  <a:srgbClr val="C00000"/>
                </a:solidFill>
              </a:rPr>
              <a:t>重构背板优化系统风量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风道，使风进得来出得去，提升系统散热能力和能效；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后置盘入风口温度高散热差，导致系统风扇高转速，系统功耗增加，入风口修改</a:t>
            </a:r>
          </a:p>
          <a:p>
            <a:pPr lvl="1"/>
            <a:r>
              <a:rPr lang="zh-CN" altLang="en-US" dirty="0"/>
              <a:t>后置背板竖直背板</a:t>
            </a:r>
            <a:r>
              <a:rPr lang="en-US" altLang="zh-CN" dirty="0"/>
              <a:t>-&gt;</a:t>
            </a:r>
            <a:r>
              <a:rPr lang="zh-CN" altLang="en-US" dirty="0"/>
              <a:t>水平背板，最大化开孔率，提升等效开孔率，开孔率 </a:t>
            </a:r>
            <a:r>
              <a:rPr lang="en-US" altLang="zh-CN" dirty="0"/>
              <a:t>XX%</a:t>
            </a:r>
            <a:r>
              <a:rPr lang="zh-CN" altLang="en-US" dirty="0"/>
              <a:t>＋</a:t>
            </a:r>
          </a:p>
          <a:p>
            <a:pPr lvl="1"/>
            <a:r>
              <a:rPr lang="zh-CN" altLang="en-US" dirty="0"/>
              <a:t>风扇功耗降 </a:t>
            </a:r>
            <a:r>
              <a:rPr lang="en-US" altLang="zh-CN" dirty="0"/>
              <a:t>XX</a:t>
            </a:r>
            <a:r>
              <a:rPr lang="en" altLang="zh-CN" dirty="0"/>
              <a:t>W</a:t>
            </a:r>
            <a:r>
              <a:rPr lang="zh-CN" altLang="en" dirty="0"/>
              <a:t>，</a:t>
            </a:r>
            <a:r>
              <a:rPr lang="zh-CN" altLang="en-US" dirty="0"/>
              <a:t>盘散热能力由 </a:t>
            </a:r>
            <a:r>
              <a:rPr lang="en-US" altLang="zh-CN" dirty="0"/>
              <a:t>XX</a:t>
            </a:r>
            <a:r>
              <a:rPr lang="en" altLang="zh-CN" dirty="0"/>
              <a:t>W-&gt;XXW</a:t>
            </a:r>
            <a:r>
              <a:rPr lang="zh-CN" altLang="en" dirty="0"/>
              <a:t>，</a:t>
            </a:r>
            <a:r>
              <a:rPr lang="zh-CN" altLang="en-US" dirty="0"/>
              <a:t>噪声降低 </a:t>
            </a:r>
            <a:r>
              <a:rPr lang="en-US" altLang="zh-CN" dirty="0"/>
              <a:t>X.X</a:t>
            </a:r>
            <a:r>
              <a:rPr lang="zh-CN" altLang="en-US" dirty="0"/>
              <a:t> </a:t>
            </a:r>
            <a:r>
              <a:rPr lang="en" altLang="zh-CN" dirty="0"/>
              <a:t>dBA</a:t>
            </a:r>
            <a:r>
              <a:rPr lang="zh-CN" altLang="en-US" dirty="0"/>
              <a:t>，系统散热能力提升 </a:t>
            </a:r>
            <a:r>
              <a:rPr lang="en-US" altLang="zh-CN" dirty="0"/>
              <a:t>XX%</a:t>
            </a:r>
            <a:endParaRPr lang="zh-CN" altLang="e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979655-5856-B985-9E57-1A882D79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3429000"/>
            <a:ext cx="4805625" cy="29685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164234-ADCB-44E1-48E3-D1D55AC0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684" y="3208120"/>
            <a:ext cx="4805625" cy="328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6A1B-C4A3-425E-ADBA-D5297E7A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627873-6A2E-7BE9-0C85-4C6D684C7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什么是芯片结温？</a:t>
            </a:r>
            <a:endParaRPr lang="en-US" altLang="zh-CN" dirty="0"/>
          </a:p>
          <a:p>
            <a:r>
              <a:rPr lang="zh-CN" altLang="en-US" dirty="0"/>
              <a:t>芯片结温（</a:t>
            </a:r>
            <a:r>
              <a:rPr lang="en" altLang="zh-CN" dirty="0"/>
              <a:t>Junction Temperature​</a:t>
            </a:r>
            <a:r>
              <a:rPr lang="zh-CN" altLang="en" dirty="0"/>
              <a:t>）</a:t>
            </a:r>
            <a:r>
              <a:rPr lang="zh-CN" altLang="en-US" dirty="0"/>
              <a:t>芯片内部半导体材料温度，特别是晶体管</a:t>
            </a:r>
            <a:r>
              <a:rPr lang="en" altLang="zh-CN" dirty="0"/>
              <a:t>PN</a:t>
            </a:r>
            <a:r>
              <a:rPr lang="zh-CN" altLang="en-US" dirty="0"/>
              <a:t>结处温度。是衡量芯片内部热量积累和散热效果关键参数，对于确保芯片的稳定运行和可靠性至关重要。</a:t>
            </a:r>
          </a:p>
        </p:txBody>
      </p:sp>
      <p:pic>
        <p:nvPicPr>
          <p:cNvPr id="1026" name="Picture 2" descr="thermal camera photo of measurements when ILOAD is 100 mA">
            <a:extLst>
              <a:ext uri="{FF2B5EF4-FFF2-40B4-BE49-F238E27FC236}">
                <a16:creationId xmlns:a16="http://schemas.microsoft.com/office/drawing/2014/main" id="{9DAB77FE-BC34-EAE1-9B51-5C4B78A36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313779"/>
            <a:ext cx="3671721" cy="268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rmal image of a circuit board with scale on the side">
            <a:extLst>
              <a:ext uri="{FF2B5EF4-FFF2-40B4-BE49-F238E27FC236}">
                <a16:creationId xmlns:a16="http://schemas.microsoft.com/office/drawing/2014/main" id="{3D863374-5408-5BCD-E641-E31F20816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0728" y="3313779"/>
            <a:ext cx="4471025" cy="27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5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6A1B-C4A3-425E-ADBA-D5297E7A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散热组件动态结温控制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E627873-6A2E-7BE9-0C85-4C6D684C7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11979"/>
            <a:ext cx="10963473" cy="5243101"/>
          </a:xfrm>
        </p:spPr>
        <p:txBody>
          <a:bodyPr/>
          <a:lstStyle/>
          <a:p>
            <a:r>
              <a:rPr lang="zh-CN" altLang="en-US" b="1" dirty="0"/>
              <a:t>挑战：</a:t>
            </a:r>
          </a:p>
          <a:p>
            <a:pPr lvl="1"/>
            <a:r>
              <a:rPr lang="zh-CN" altLang="en-US" dirty="0"/>
              <a:t>工艺受限，芯片 </a:t>
            </a:r>
            <a:r>
              <a:rPr lang="en-US" altLang="zh-CN" dirty="0"/>
              <a:t>&amp;</a:t>
            </a:r>
            <a:r>
              <a:rPr lang="zh-CN" altLang="en-US" dirty="0"/>
              <a:t> 服务器友商整机存在 </a:t>
            </a:r>
            <a:r>
              <a:rPr lang="en-US" altLang="zh-CN" dirty="0"/>
              <a:t>XX%+</a:t>
            </a:r>
            <a:r>
              <a:rPr lang="zh-CN" altLang="en-US" dirty="0"/>
              <a:t> 能效 </a:t>
            </a:r>
            <a:r>
              <a:rPr lang="en" altLang="zh-CN" dirty="0"/>
              <a:t>GAP</a:t>
            </a:r>
            <a:endParaRPr lang="zh-CN" altLang="en" dirty="0"/>
          </a:p>
          <a:p>
            <a:r>
              <a:rPr lang="zh-CN" altLang="en-US" b="1" dirty="0"/>
              <a:t>策略：</a:t>
            </a:r>
            <a:r>
              <a:rPr lang="zh-CN" altLang="en-US" dirty="0">
                <a:solidFill>
                  <a:srgbClr val="C00000"/>
                </a:solidFill>
              </a:rPr>
              <a:t>工程补工艺，整机散热、供电优化，缩小能效 </a:t>
            </a:r>
            <a:r>
              <a:rPr lang="en" altLang="zh-CN" dirty="0">
                <a:solidFill>
                  <a:srgbClr val="C00000"/>
                </a:solidFill>
              </a:rPr>
              <a:t>GAP</a:t>
            </a:r>
            <a:r>
              <a:rPr lang="zh-CN" altLang="en" dirty="0">
                <a:solidFill>
                  <a:srgbClr val="C00000"/>
                </a:solidFill>
              </a:rPr>
              <a:t>，</a:t>
            </a:r>
            <a:r>
              <a:rPr lang="zh-CN" altLang="en-US" dirty="0">
                <a:solidFill>
                  <a:srgbClr val="C00000"/>
                </a:solidFill>
              </a:rPr>
              <a:t>做到能效持平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领先</a:t>
            </a:r>
            <a:endParaRPr lang="en-US" altLang="zh-CN" dirty="0"/>
          </a:p>
          <a:p>
            <a:pPr lvl="1"/>
            <a:r>
              <a:rPr lang="zh-CN" altLang="en-US" dirty="0"/>
              <a:t>分级散热组件提升系统散热效率，﻿采用高效散热方案</a:t>
            </a:r>
          </a:p>
          <a:p>
            <a:pPr lvl="1"/>
            <a:r>
              <a:rPr lang="zh-CN" altLang="en-US" dirty="0"/>
              <a:t>减少系统风扇功耗、提升散热效率，效降低芯片结温</a:t>
            </a:r>
          </a:p>
        </p:txBody>
      </p:sp>
      <p:pic>
        <p:nvPicPr>
          <p:cNvPr id="1026" name="Picture 2" descr="导热垫片和导热硅脂哪个更好">
            <a:extLst>
              <a:ext uri="{FF2B5EF4-FFF2-40B4-BE49-F238E27FC236}">
                <a16:creationId xmlns:a16="http://schemas.microsoft.com/office/drawing/2014/main" id="{C7815C24-3A58-D833-B04A-8671CCBC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3270" y="3967178"/>
            <a:ext cx="3630777" cy="24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06B2ECF-38F0-3532-BF4D-EDE553F33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840" y="3967179"/>
            <a:ext cx="6963123" cy="244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3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D6A1B-C4A3-425E-ADBA-D5297E7A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散热组件动态结温控制</a:t>
            </a:r>
            <a:endParaRPr kumimoji="1" lang="zh-CN" altLang="en-US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30F3378C-07C2-697F-89F9-CF7F5DAFAD6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65017618"/>
              </p:ext>
            </p:extLst>
          </p:nvPr>
        </p:nvGraphicFramePr>
        <p:xfrm>
          <a:off x="651642" y="1374688"/>
          <a:ext cx="10851382" cy="22724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66092">
                  <a:extLst>
                    <a:ext uri="{9D8B030D-6E8A-4147-A177-3AD203B41FA5}">
                      <a16:colId xmlns:a16="http://schemas.microsoft.com/office/drawing/2014/main" val="2497991612"/>
                    </a:ext>
                  </a:extLst>
                </a:gridCol>
                <a:gridCol w="4681411">
                  <a:extLst>
                    <a:ext uri="{9D8B030D-6E8A-4147-A177-3AD203B41FA5}">
                      <a16:colId xmlns:a16="http://schemas.microsoft.com/office/drawing/2014/main" val="3382846090"/>
                    </a:ext>
                  </a:extLst>
                </a:gridCol>
                <a:gridCol w="4303879">
                  <a:extLst>
                    <a:ext uri="{9D8B030D-6E8A-4147-A177-3AD203B41FA5}">
                      <a16:colId xmlns:a16="http://schemas.microsoft.com/office/drawing/2014/main" val="1997547288"/>
                    </a:ext>
                  </a:extLst>
                </a:gridCol>
              </a:tblGrid>
              <a:tr h="34086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率密度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部件种类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散热方案</a:t>
                      </a:r>
                      <a:endParaRPr lang="zh-CN" altLang="en-US" sz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314609"/>
                  </a:ext>
                </a:extLst>
              </a:tr>
              <a:tr h="1249821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高密度发热器件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CPU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/NPU/DPU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Heat pipe 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热管、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Vapor Chamber 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均热板</a:t>
                      </a:r>
                    </a:p>
                    <a:p>
                      <a:pPr marL="0" indent="0" algn="l" defTabSz="12192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EVAC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增强型蒸汽腔空气冷却器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0" indent="0" algn="l" defTabSz="12192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Thermosyphon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热虹吸管</a:t>
                      </a:r>
                      <a:endParaRPr kumimoji="0" lang="en-US" altLang="zh-CN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0" indent="0" algn="l" defTabSz="1219200" rtl="0" eaLnBrk="1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3DVC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三维真空腔均热板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783379"/>
                  </a:ext>
                </a:extLst>
              </a:tr>
              <a:tr h="340860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低密度发热器件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CPU/DIMM VR, PCH, NIC, Memory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chipset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(HBM)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铝挤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736558"/>
                  </a:ext>
                </a:extLst>
              </a:tr>
              <a:tr h="340860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&lt;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3W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发热器件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BMC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532297"/>
                  </a:ext>
                </a:extLst>
              </a:tr>
            </a:tbl>
          </a:graphicData>
        </a:graphic>
      </p:graphicFrame>
      <p:pic>
        <p:nvPicPr>
          <p:cNvPr id="6" name="Picture 2" descr="导热垫片和导热硅脂哪个更好">
            <a:extLst>
              <a:ext uri="{FF2B5EF4-FFF2-40B4-BE49-F238E27FC236}">
                <a16:creationId xmlns:a16="http://schemas.microsoft.com/office/drawing/2014/main" id="{64656A98-36D4-23FD-92AA-02E90AC5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1737" y="3967178"/>
            <a:ext cx="3630777" cy="24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118BF51-C1B5-2039-6B47-E80095C03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4307" y="3967179"/>
            <a:ext cx="6963123" cy="244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2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E16273-1121-6648-5DBA-B2CF2287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软硬件协同智能节能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B32E1-5025-5CDD-1FED-BE9571B73E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板级节能：</a:t>
            </a:r>
          </a:p>
          <a:p>
            <a:pPr lvl="1"/>
            <a:r>
              <a:rPr lang="en" altLang="zh-CN" dirty="0"/>
              <a:t>AVS/Load line</a:t>
            </a:r>
            <a:r>
              <a:rPr lang="zh-CN" altLang="en-US" dirty="0"/>
              <a:t>：</a:t>
            </a:r>
            <a:r>
              <a:rPr lang="en" altLang="zh-CN" dirty="0"/>
              <a:t>IMU</a:t>
            </a:r>
            <a:r>
              <a:rPr lang="zh-CN" altLang="en-US" dirty="0"/>
              <a:t> 获取 </a:t>
            </a:r>
            <a:r>
              <a:rPr lang="en" altLang="zh-CN" dirty="0"/>
              <a:t>CPU HPM</a:t>
            </a:r>
            <a:r>
              <a:rPr lang="zh-CN" altLang="en-US" dirty="0"/>
              <a:t> 信息计算芯片工作电压，一芯一压；</a:t>
            </a:r>
            <a:endParaRPr lang="en-US" altLang="zh-CN" dirty="0"/>
          </a:p>
          <a:p>
            <a:pPr lvl="1"/>
            <a:r>
              <a:rPr lang="zh-CN" altLang="en-US" dirty="0"/>
              <a:t>板级</a:t>
            </a:r>
            <a:r>
              <a:rPr lang="en" altLang="zh-CN" dirty="0"/>
              <a:t>DVFS</a:t>
            </a:r>
            <a:r>
              <a:rPr lang="zh-CN" altLang="en-US" dirty="0"/>
              <a:t>：</a:t>
            </a:r>
            <a:r>
              <a:rPr lang="en" altLang="zh-CN" dirty="0"/>
              <a:t>IMU</a:t>
            </a:r>
            <a:r>
              <a:rPr lang="zh-CN" altLang="en-US" dirty="0"/>
              <a:t> 根据 </a:t>
            </a:r>
            <a:r>
              <a:rPr lang="en" altLang="zh-CN" dirty="0"/>
              <a:t>CPU</a:t>
            </a:r>
            <a:r>
              <a:rPr lang="zh-CN" altLang="en-US" dirty="0"/>
              <a:t> 实际工作主频，动态调整 </a:t>
            </a:r>
            <a:r>
              <a:rPr lang="en" altLang="zh-CN" dirty="0"/>
              <a:t>CPU</a:t>
            </a:r>
            <a:r>
              <a:rPr lang="zh-CN" altLang="en-US" dirty="0"/>
              <a:t> 电压，实现动态调压；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8A8ED8-8A94-272F-44A5-D5B0DEAC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71" y="3048578"/>
            <a:ext cx="68834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7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服务器风冷散热效率如何，是否能满足高性能服务器的需求？</a:t>
            </a:r>
            <a:r>
              <a:rPr lang="en-US" altLang="zh-CN" dirty="0"/>
              <a:t>AI</a:t>
            </a:r>
            <a:r>
              <a:rPr lang="zh-CN" altLang="en-US" dirty="0"/>
              <a:t> 场景下多挂 </a:t>
            </a:r>
            <a:r>
              <a:rPr lang="en-US" altLang="zh-CN" dirty="0"/>
              <a:t>8</a:t>
            </a:r>
            <a:r>
              <a:rPr lang="zh-CN" altLang="en-US" dirty="0"/>
              <a:t> 张 </a:t>
            </a:r>
            <a:r>
              <a:rPr lang="en-US" altLang="zh-CN" dirty="0"/>
              <a:t>NPU/GPU</a:t>
            </a:r>
            <a:r>
              <a:rPr lang="zh-CN" altLang="en-US" dirty="0"/>
              <a:t>，功耗可不是逆上天，赶紧放海底 </a:t>
            </a:r>
            <a:r>
              <a:rPr lang="en-US" altLang="zh-CN" dirty="0"/>
              <a:t>~~~</a:t>
            </a:r>
            <a:endParaRPr lang="zh-CN" altLang="en-US" dirty="0"/>
          </a:p>
        </p:txBody>
      </p:sp>
      <p:pic>
        <p:nvPicPr>
          <p:cNvPr id="11" name="Picture 2" descr="Gallery of Google Releases Never-Before-Seen Images of Its Data Centers - 7">
            <a:extLst>
              <a:ext uri="{FF2B5EF4-FFF2-40B4-BE49-F238E27FC236}">
                <a16:creationId xmlns:a16="http://schemas.microsoft.com/office/drawing/2014/main" id="{DB3D1714-1BBA-8A39-7E55-52842F75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147" y="3665645"/>
            <a:ext cx="4032431" cy="2689118"/>
          </a:xfrm>
          <a:prstGeom prst="roundRect">
            <a:avLst>
              <a:gd name="adj" fmla="val 6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2" descr="Microsoft finds underwater datacenters are reliable, practical and use  energy sustainably - Source">
            <a:extLst>
              <a:ext uri="{FF2B5EF4-FFF2-40B4-BE49-F238E27FC236}">
                <a16:creationId xmlns:a16="http://schemas.microsoft.com/office/drawing/2014/main" id="{7E72F2D5-831F-3C05-6EBB-89AD6197B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9889" y="3665645"/>
            <a:ext cx="4033677" cy="268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E16273-1121-6648-5DBA-B2CF22879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软硬件协同智能节能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6B32E1-5025-5CDD-1FED-BE9571B73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9" y="1246188"/>
            <a:ext cx="4161472" cy="5108575"/>
          </a:xfrm>
        </p:spPr>
        <p:txBody>
          <a:bodyPr/>
          <a:lstStyle/>
          <a:p>
            <a:endParaRPr lang="en-US" altLang="zh-CN" b="1" dirty="0"/>
          </a:p>
          <a:p>
            <a:r>
              <a:rPr lang="zh-CN" altLang="en-US" b="1" dirty="0"/>
              <a:t>系统节能：</a:t>
            </a:r>
            <a:endParaRPr lang="en-US" altLang="zh-CN" b="1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联合 </a:t>
            </a:r>
            <a:r>
              <a:rPr lang="en" altLang="zh-CN" dirty="0"/>
              <a:t>OS</a:t>
            </a:r>
            <a:r>
              <a:rPr lang="zh-CN" altLang="en-US" dirty="0"/>
              <a:t> 优化调频算法，业务感知优化调度算法；</a:t>
            </a:r>
            <a:endParaRPr lang="en-US" altLang="zh-CN" dirty="0"/>
          </a:p>
          <a:p>
            <a:pPr lvl="1"/>
            <a:r>
              <a:rPr lang="zh-CN" altLang="en-US" dirty="0"/>
              <a:t>系统风扇调速算法优化，</a:t>
            </a:r>
            <a:r>
              <a:rPr lang="en" altLang="zh-CN" dirty="0"/>
              <a:t>MPC</a:t>
            </a:r>
            <a:r>
              <a:rPr lang="zh-CN" altLang="en-US" dirty="0"/>
              <a:t> 取代传统 </a:t>
            </a:r>
            <a:r>
              <a:rPr lang="en" altLang="zh-CN" dirty="0"/>
              <a:t>PID</a:t>
            </a:r>
            <a:r>
              <a:rPr lang="zh-CN" altLang="en-US" dirty="0"/>
              <a:t>； </a:t>
            </a:r>
            <a:endParaRPr lang="en-US" altLang="zh-CN" dirty="0"/>
          </a:p>
          <a:p>
            <a:pPr lvl="1"/>
            <a:r>
              <a:rPr lang="zh-CN" altLang="en-US" dirty="0"/>
              <a:t>软件控制框圈，硬件根据负载调整电压</a:t>
            </a:r>
            <a:r>
              <a:rPr lang="en-US" altLang="zh-CN" dirty="0"/>
              <a:t>&amp;</a:t>
            </a:r>
            <a:r>
              <a:rPr lang="zh-CN" altLang="en-US" dirty="0"/>
              <a:t>主频；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305903-FBAE-555C-065D-C9E0D073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44" y="1101210"/>
            <a:ext cx="5981700" cy="12669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4FCC8A-8D1A-7DA8-E184-E53AC832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421" y="3226336"/>
            <a:ext cx="5615347" cy="26824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5A8AD3-89DD-E23C-85C1-9491C7270A6F}"/>
              </a:ext>
            </a:extLst>
          </p:cNvPr>
          <p:cNvSpPr txBox="1"/>
          <p:nvPr/>
        </p:nvSpPr>
        <p:spPr>
          <a:xfrm>
            <a:off x="6349124" y="2430506"/>
            <a:ext cx="4471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Lexend" pitchFamily="2" charset="0"/>
                <a:ea typeface="+mj-ea"/>
              </a:rPr>
              <a:t>传统方案：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  <a:ea typeface="+mj-ea"/>
              </a:rPr>
              <a:t>固定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  <a:ea typeface="+mj-ea"/>
              </a:rPr>
              <a:t> Vboot 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  <a:ea typeface="+mj-ea"/>
              </a:rPr>
              <a:t>电压供电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B2F073-F0D6-36C8-0BCB-3F98F346F502}"/>
              </a:ext>
            </a:extLst>
          </p:cNvPr>
          <p:cNvSpPr txBox="1"/>
          <p:nvPr/>
        </p:nvSpPr>
        <p:spPr>
          <a:xfrm>
            <a:off x="6349124" y="6042135"/>
            <a:ext cx="4471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Lexend" pitchFamily="2" charset="0"/>
                <a:ea typeface="+mj-ea"/>
              </a:rPr>
              <a:t>优化方案：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  <a:ea typeface="+mj-ea"/>
              </a:rPr>
              <a:t>按工作主频动态调整电压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F309370A-4890-510D-FB39-FA00E29CBA1B}"/>
              </a:ext>
            </a:extLst>
          </p:cNvPr>
          <p:cNvCxnSpPr>
            <a:cxnSpLocks/>
          </p:cNvCxnSpPr>
          <p:nvPr/>
        </p:nvCxnSpPr>
        <p:spPr>
          <a:xfrm>
            <a:off x="5525613" y="2989117"/>
            <a:ext cx="611896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50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15961D-ED0C-148E-1FE7-1CF79D7AC7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大功率芯片 </a:t>
            </a:r>
            <a:r>
              <a:rPr lang="en-US" altLang="zh-CN" sz="2400" dirty="0"/>
              <a:t>+</a:t>
            </a:r>
            <a:r>
              <a:rPr lang="zh-CN" altLang="en-US" sz="2400" dirty="0"/>
              <a:t> 高密机柜，未来散热走向何方？</a:t>
            </a:r>
            <a:endParaRPr lang="en-US" altLang="zh-CN" sz="2400" dirty="0"/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深挖动态调频</a:t>
            </a:r>
            <a:r>
              <a:rPr lang="en-US" altLang="zh-CN" dirty="0">
                <a:effectLst/>
              </a:rPr>
              <a:t>/</a:t>
            </a:r>
            <a:r>
              <a:rPr lang="zh-CN" altLang="en-US" dirty="0">
                <a:effectLst/>
              </a:rPr>
              <a:t>调压</a:t>
            </a:r>
            <a:r>
              <a:rPr lang="zh-CN" altLang="en-US" dirty="0"/>
              <a:t>、</a:t>
            </a:r>
            <a:r>
              <a:rPr lang="en" altLang="zh-CN" dirty="0">
                <a:effectLst/>
              </a:rPr>
              <a:t>MPC</a:t>
            </a:r>
            <a:r>
              <a:rPr lang="zh-CN" altLang="en-US" dirty="0">
                <a:effectLst/>
              </a:rPr>
              <a:t> 风扇调速及 </a:t>
            </a:r>
            <a:r>
              <a:rPr lang="en" altLang="zh-CN" dirty="0">
                <a:effectLst/>
              </a:rPr>
              <a:t>OS</a:t>
            </a:r>
            <a:r>
              <a:rPr lang="zh-CN" altLang="en-US" dirty="0">
                <a:effectLst/>
              </a:rPr>
              <a:t> 调频算法优化等多路径功耗寻优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>
                <a:effectLst/>
              </a:rPr>
              <a:t>联合业务进行场景化分析（分析业务负载），软硬协调识别关键功耗点；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结合应用精准设计各负载下的调频和调压甜点；</a:t>
            </a:r>
            <a:endParaRPr lang="en-US" altLang="zh-CN" dirty="0">
              <a:effectLst/>
            </a:endParaRPr>
          </a:p>
          <a:p>
            <a:r>
              <a:rPr lang="zh-CN" altLang="en-US" dirty="0"/>
              <a:t>说白了，</a:t>
            </a:r>
            <a:r>
              <a:rPr lang="zh-CN" altLang="en-US" dirty="0">
                <a:solidFill>
                  <a:srgbClr val="C00000"/>
                </a:solidFill>
              </a:rPr>
              <a:t>针对特殊业务进行</a:t>
            </a:r>
            <a:r>
              <a:rPr lang="en-US" altLang="zh-CN" dirty="0">
                <a:solidFill>
                  <a:srgbClr val="C00000"/>
                </a:solidFill>
              </a:rPr>
              <a:t> hardcode</a:t>
            </a:r>
            <a:r>
              <a:rPr lang="zh-CN" altLang="en-US" dirty="0"/>
              <a:t>！！！！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256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纳尼？</a:t>
            </a:r>
            <a:r>
              <a:rPr lang="en-US" altLang="zh-CN" dirty="0"/>
              <a:t>GPU/NPU</a:t>
            </a:r>
            <a:r>
              <a:rPr lang="zh-CN" altLang="en-US" dirty="0"/>
              <a:t> 等</a:t>
            </a:r>
            <a:r>
              <a:rPr lang="en-US" altLang="zh-CN" dirty="0"/>
              <a:t> AI</a:t>
            </a:r>
            <a:r>
              <a:rPr lang="zh-CN" altLang="en-US" dirty="0"/>
              <a:t> 场景怎么办？</a:t>
            </a:r>
            <a:endParaRPr lang="en-US" altLang="zh-CN" dirty="0"/>
          </a:p>
          <a:p>
            <a:r>
              <a:rPr lang="zh-CN" altLang="en-US" dirty="0"/>
              <a:t>传统</a:t>
            </a:r>
            <a:r>
              <a:rPr lang="en-US" altLang="zh-CN" dirty="0"/>
              <a:t> CPU</a:t>
            </a:r>
            <a:r>
              <a:rPr lang="zh-CN" altLang="en-US" dirty="0"/>
              <a:t> 散热已经玩烂了！</a:t>
            </a:r>
          </a:p>
        </p:txBody>
      </p:sp>
      <p:pic>
        <p:nvPicPr>
          <p:cNvPr id="11" name="Picture 2" descr="Gallery of Google Releases Never-Before-Seen Images of Its Data Centers - 7">
            <a:extLst>
              <a:ext uri="{FF2B5EF4-FFF2-40B4-BE49-F238E27FC236}">
                <a16:creationId xmlns:a16="http://schemas.microsoft.com/office/drawing/2014/main" id="{DB3D1714-1BBA-8A39-7E55-52842F75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147" y="3665645"/>
            <a:ext cx="4032431" cy="2689118"/>
          </a:xfrm>
          <a:prstGeom prst="roundRect">
            <a:avLst>
              <a:gd name="adj" fmla="val 6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2" descr="Microsoft finds underwater datacenters are reliable, practical and use  energy sustainably - Source">
            <a:extLst>
              <a:ext uri="{FF2B5EF4-FFF2-40B4-BE49-F238E27FC236}">
                <a16:creationId xmlns:a16="http://schemas.microsoft.com/office/drawing/2014/main" id="{7E72F2D5-831F-3C05-6EBB-89AD6197B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9889" y="3665645"/>
            <a:ext cx="4033677" cy="268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687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https://www.ctyun.cn/developer/article/401197533323333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https://www.dell.com/zh-hk/shop/dell-xe8640-laac-%E6%A8%A1%E5%9D%97/apd/412-bbhs/wi-fi-%E5%92%8C%E7%B6%B2%E8%B7%AF%E5%8A%9F%E8%83%BD</a:t>
            </a:r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13361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13" b="1563"/>
          <a:stretch/>
        </p:blipFill>
        <p:spPr>
          <a:xfrm>
            <a:off x="623636" y="2175642"/>
            <a:ext cx="8551896" cy="3310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服务器风冷挑战与设计原则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服务器风冷实践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Helvetica" pitchFamily="2" charset="0"/>
              </a:rPr>
              <a:t>服务器风冷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挑战与设计原则</a:t>
            </a:r>
            <a:endParaRPr lang="zh-CN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风冷场景挑战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﻿峰值算力：</a:t>
            </a:r>
            <a:r>
              <a:rPr lang="zh-CN" altLang="en-US" dirty="0"/>
              <a:t>释放芯片</a:t>
            </a:r>
            <a:r>
              <a:rPr lang="en-US" altLang="zh-CN" dirty="0"/>
              <a:t>&amp;</a:t>
            </a:r>
            <a:r>
              <a:rPr lang="zh-CN" altLang="en-US" dirty="0"/>
              <a:t>服务器的峰值算力，在缺乏先进制程下提升频率，对标友商 </a:t>
            </a:r>
            <a:r>
              <a:rPr lang="en" altLang="zh-CN" dirty="0"/>
              <a:t>xx%</a:t>
            </a:r>
            <a:r>
              <a:rPr lang="zh-CN" altLang="en" dirty="0"/>
              <a:t>＋</a:t>
            </a:r>
            <a:r>
              <a:rPr lang="zh-CN" altLang="en-US" dirty="0"/>
              <a:t>性能</a:t>
            </a:r>
            <a:endParaRPr lang="en-US" altLang="zh-CN" dirty="0"/>
          </a:p>
          <a:p>
            <a:r>
              <a:rPr lang="zh-CN" altLang="en-US" b="1" dirty="0"/>
              <a:t>性能达标：</a:t>
            </a:r>
            <a:r>
              <a:rPr lang="zh-CN" altLang="en-US" dirty="0"/>
              <a:t>系统突破 </a:t>
            </a:r>
            <a:r>
              <a:rPr lang="en" altLang="zh-CN" dirty="0"/>
              <a:t>xxx</a:t>
            </a:r>
            <a:r>
              <a:rPr lang="en-US" altLang="zh-CN" dirty="0"/>
              <a:t>FLOPS/</a:t>
            </a:r>
            <a:r>
              <a:rPr lang="en" altLang="zh-CN" dirty="0"/>
              <a:t>xxxW</a:t>
            </a:r>
            <a:r>
              <a:rPr lang="zh-CN" altLang="en-US" dirty="0"/>
              <a:t> 算力，功率密度突破 </a:t>
            </a:r>
            <a:r>
              <a:rPr lang="en" altLang="zh-CN" dirty="0"/>
              <a:t>xx</a:t>
            </a:r>
            <a:r>
              <a:rPr lang="en-US" altLang="zh-CN" dirty="0"/>
              <a:t>x</a:t>
            </a:r>
            <a:r>
              <a:rPr lang="en" altLang="zh-CN" dirty="0"/>
              <a:t>W/cm</a:t>
            </a:r>
            <a:r>
              <a:rPr lang="en" altLang="zh-CN" baseline="30000" dirty="0"/>
              <a:t>2</a:t>
            </a:r>
            <a:r>
              <a:rPr lang="zh-CN" altLang="en-US" dirty="0"/>
              <a:t> 散热</a:t>
            </a:r>
          </a:p>
          <a:p>
            <a:r>
              <a:rPr lang="zh-CN" altLang="en-US" b="1" dirty="0"/>
              <a:t>﻿系统能效：</a:t>
            </a:r>
            <a:r>
              <a:rPr lang="zh-CN" altLang="en-US" dirty="0"/>
              <a:t>缺乏先进制程，系统存在 </a:t>
            </a:r>
            <a:r>
              <a:rPr lang="en" altLang="zh-CN" dirty="0"/>
              <a:t>xx%</a:t>
            </a:r>
            <a:r>
              <a:rPr lang="zh-CN" altLang="en-US" dirty="0"/>
              <a:t> 功耗 </a:t>
            </a:r>
            <a:r>
              <a:rPr lang="en" altLang="zh-CN" dirty="0"/>
              <a:t>GAP</a:t>
            </a:r>
            <a:r>
              <a:rPr lang="zh-CN" altLang="en" dirty="0"/>
              <a:t>，</a:t>
            </a:r>
            <a:r>
              <a:rPr lang="zh-CN" altLang="en-US" dirty="0"/>
              <a:t>能效存在 </a:t>
            </a:r>
            <a:r>
              <a:rPr lang="en" altLang="zh-CN" dirty="0"/>
              <a:t>xx%</a:t>
            </a:r>
            <a:r>
              <a:rPr lang="en-US" altLang="zh-CN" dirty="0"/>
              <a:t> </a:t>
            </a:r>
            <a:r>
              <a:rPr lang="en" altLang="zh-CN" dirty="0"/>
              <a:t>GAP</a:t>
            </a:r>
            <a:endParaRPr lang="zh-CN" altLang="en" dirty="0"/>
          </a:p>
        </p:txBody>
      </p:sp>
      <p:pic>
        <p:nvPicPr>
          <p:cNvPr id="1026" name="Picture 2" descr="AMD五代EPYC对决Intel六代至强· Kontronn">
            <a:extLst>
              <a:ext uri="{FF2B5EF4-FFF2-40B4-BE49-F238E27FC236}">
                <a16:creationId xmlns:a16="http://schemas.microsoft.com/office/drawing/2014/main" id="{FF79AC93-810A-AEC3-403D-2A4291B9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2463" y="3069302"/>
            <a:ext cx="2833591" cy="331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D五代EPYC对决Intel六代至强· Kontronn">
            <a:extLst>
              <a:ext uri="{FF2B5EF4-FFF2-40B4-BE49-F238E27FC236}">
                <a16:creationId xmlns:a16="http://schemas.microsoft.com/office/drawing/2014/main" id="{78EC58F1-B866-B67D-AA69-56681E4C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993" y="3046867"/>
            <a:ext cx="3626481" cy="336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tale of two server processors: Intel Xeon Skylake-SP and AMD EPYC 7000  Series | ZDNET">
            <a:extLst>
              <a:ext uri="{FF2B5EF4-FFF2-40B4-BE49-F238E27FC236}">
                <a16:creationId xmlns:a16="http://schemas.microsoft.com/office/drawing/2014/main" id="{4FA71677-A4A9-17AA-7AB7-FA774423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62" y="3046867"/>
            <a:ext cx="4425374" cy="331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风冷场景设计原则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设计原则：</a:t>
            </a:r>
          </a:p>
          <a:p>
            <a:pPr lvl="1"/>
            <a:r>
              <a:rPr lang="zh-CN" altLang="en-US" dirty="0"/>
              <a:t>﻿﻿峰值性能场景以性能为中心，释放 </a:t>
            </a:r>
            <a:r>
              <a:rPr lang="en" altLang="zh-CN" dirty="0"/>
              <a:t>CPU</a:t>
            </a:r>
            <a:r>
              <a:rPr lang="zh-CN" altLang="en-US" dirty="0"/>
              <a:t> 极致算力；</a:t>
            </a:r>
          </a:p>
          <a:p>
            <a:pPr lvl="1"/>
            <a:r>
              <a:rPr lang="zh-CN" altLang="en-US" dirty="0"/>
              <a:t>﻿主流业务场景以能效</a:t>
            </a:r>
            <a:r>
              <a:rPr lang="en-US" altLang="zh-CN" dirty="0"/>
              <a:t>/</a:t>
            </a:r>
            <a:r>
              <a:rPr lang="zh-CN" altLang="en-US" dirty="0"/>
              <a:t>性价比为中心，平衡性能</a:t>
            </a:r>
            <a:r>
              <a:rPr lang="en-US" altLang="zh-CN" dirty="0"/>
              <a:t>/</a:t>
            </a:r>
            <a:r>
              <a:rPr lang="zh-CN" altLang="en-US" dirty="0"/>
              <a:t>功耗</a:t>
            </a:r>
            <a:r>
              <a:rPr lang="en-US" altLang="zh-CN" dirty="0"/>
              <a:t>/</a:t>
            </a:r>
            <a:r>
              <a:rPr lang="zh-CN" altLang="en-US" dirty="0"/>
              <a:t>成本</a:t>
            </a:r>
            <a:r>
              <a:rPr lang="en-US" altLang="zh-CN" dirty="0"/>
              <a:t>/</a:t>
            </a:r>
            <a:r>
              <a:rPr lang="zh-CN" altLang="en-US" dirty="0"/>
              <a:t>规格诉求，确保性价最优；</a:t>
            </a:r>
          </a:p>
          <a:p>
            <a:endParaRPr lang="en-US" altLang="zh-CN" b="1" dirty="0"/>
          </a:p>
          <a:p>
            <a:r>
              <a:rPr lang="zh-CN" altLang="en-US" b="1" dirty="0"/>
              <a:t>设计思路：</a:t>
            </a:r>
            <a:r>
              <a:rPr lang="zh-CN" altLang="en-US" dirty="0">
                <a:solidFill>
                  <a:srgbClr val="C00000"/>
                </a:solidFill>
              </a:rPr>
              <a:t>基于峰值性能、系统能效及性价比构建商业场景竞争力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124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26254-3104-AF8B-0CCE-1BDC4574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风冷场景设计思路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85CA8C-1CFD-D53B-493B-B00E25385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设计思路：</a:t>
            </a:r>
            <a:r>
              <a:rPr lang="zh-CN" altLang="en-US" dirty="0">
                <a:solidFill>
                  <a:srgbClr val="C00000"/>
                </a:solidFill>
              </a:rPr>
              <a:t>基于峰值性能、系统能效及性价比构建商业场景竞争力</a:t>
            </a:r>
            <a:endParaRPr lang="zh-CN" altLang="en-US" dirty="0"/>
          </a:p>
          <a:p>
            <a:pPr lvl="1"/>
            <a:r>
              <a:rPr lang="zh-CN" altLang="en-US" b="1" dirty="0"/>
              <a:t>﻿﻿峰值性能：</a:t>
            </a:r>
            <a:r>
              <a:rPr lang="zh-CN" altLang="en-US" dirty="0"/>
              <a:t>风冷场景通过散热组件（风扇、</a:t>
            </a:r>
            <a:r>
              <a:rPr lang="en" altLang="zh-CN" dirty="0"/>
              <a:t>LAAC/VCE</a:t>
            </a:r>
            <a:r>
              <a:rPr lang="zh-CN" altLang="en-US" dirty="0"/>
              <a:t>散热器、导热垫）来提升效率，进行风道优化；</a:t>
            </a:r>
          </a:p>
          <a:p>
            <a:pPr lvl="1"/>
            <a:r>
              <a:rPr lang="zh-CN" altLang="en-US" b="1" dirty="0"/>
              <a:t>﻿系统能效：</a:t>
            </a:r>
            <a:r>
              <a:rPr lang="zh-CN" altLang="en-US" dirty="0"/>
              <a:t>结合动态 </a:t>
            </a:r>
            <a:r>
              <a:rPr lang="en" altLang="zh-CN" dirty="0"/>
              <a:t>CPU</a:t>
            </a:r>
            <a:r>
              <a:rPr lang="zh-CN" altLang="en-US" dirty="0"/>
              <a:t> 节温和风扇调节，降低系统动态功耗，达到系统能效最优；</a:t>
            </a:r>
          </a:p>
          <a:p>
            <a:endParaRPr lang="zh-CN" altLang="en-US" dirty="0"/>
          </a:p>
        </p:txBody>
      </p:sp>
      <p:pic>
        <p:nvPicPr>
          <p:cNvPr id="2050" name="Picture 2" descr="Provide a way to generate function based on punctual consumption profile ·  Issue #86 · Boavizta/boaviztapi · GitHub">
            <a:extLst>
              <a:ext uri="{FF2B5EF4-FFF2-40B4-BE49-F238E27FC236}">
                <a16:creationId xmlns:a16="http://schemas.microsoft.com/office/drawing/2014/main" id="{300206AF-6193-9845-53DE-D786A9ACC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79" b="4973"/>
          <a:stretch/>
        </p:blipFill>
        <p:spPr bwMode="auto">
          <a:xfrm>
            <a:off x="861042" y="3334572"/>
            <a:ext cx="5660105" cy="261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D EPYC 7002 Power Consumption - ServeTheHome">
            <a:extLst>
              <a:ext uri="{FF2B5EF4-FFF2-40B4-BE49-F238E27FC236}">
                <a16:creationId xmlns:a16="http://schemas.microsoft.com/office/drawing/2014/main" id="{18CC34C9-5AB1-7C9D-3B3D-F21CFF70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8471" y="3366102"/>
            <a:ext cx="4258540" cy="2556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17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34631</TotalTime>
  <Words>1245</Words>
  <Application>Microsoft Macintosh PowerPoint</Application>
  <PresentationFormat>自定义</PresentationFormat>
  <Paragraphs>121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PowerPoint 演示文稿</vt:lpstr>
      <vt:lpstr>风冷场景挑战</vt:lpstr>
      <vt:lpstr>风冷场景设计原则</vt:lpstr>
      <vt:lpstr>风冷场景设计思路</vt:lpstr>
      <vt:lpstr>PowerPoint 演示文稿</vt:lpstr>
      <vt:lpstr>场景负载分析</vt:lpstr>
      <vt:lpstr>场景负载能效管理</vt:lpstr>
      <vt:lpstr>系统级风道优化</vt:lpstr>
      <vt:lpstr>背板架构优化</vt:lpstr>
      <vt:lpstr>背板架构优化</vt:lpstr>
      <vt:lpstr>Question</vt:lpstr>
      <vt:lpstr>散热组件动态结温控制</vt:lpstr>
      <vt:lpstr>散热组件动态结温控制</vt:lpstr>
      <vt:lpstr>软硬件协同智能节能</vt:lpstr>
      <vt:lpstr>软硬件协同智能节能</vt:lpstr>
      <vt:lpstr>PowerPoint 演示文稿</vt:lpstr>
      <vt:lpstr>Question</vt:lpstr>
      <vt:lpstr>Question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12130</cp:revision>
  <cp:lastPrinted>2023-09-08T09:14:01Z</cp:lastPrinted>
  <dcterms:created xsi:type="dcterms:W3CDTF">2020-08-28T08:44:19Z</dcterms:created>
  <dcterms:modified xsi:type="dcterms:W3CDTF">2025-07-01T09:17:10Z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